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4045" r:id="rId2"/>
  </p:sldMasterIdLst>
  <p:sldIdLst>
    <p:sldId id="258" r:id="rId3"/>
    <p:sldId id="257" r:id="rId4"/>
    <p:sldId id="260" r:id="rId5"/>
    <p:sldId id="261" r:id="rId6"/>
    <p:sldId id="259" r:id="rId7"/>
    <p:sldId id="256" r:id="rId8"/>
    <p:sldId id="262" r:id="rId9"/>
    <p:sldId id="265" r:id="rId10"/>
    <p:sldId id="266" r:id="rId11"/>
    <p:sldId id="267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8330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593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317318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823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124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619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32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F6E2C9B-5FA2-460D-9BE7-B0812FC2A6FF}" type="datetime1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70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135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62088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573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586B75A-687E-405C-8A0B-8D00578BA2C3}" type="datetime1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0469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6" r:id="rId1"/>
    <p:sldLayoutId id="2147484047" r:id="rId2"/>
    <p:sldLayoutId id="2147484048" r:id="rId3"/>
    <p:sldLayoutId id="2147484049" r:id="rId4"/>
    <p:sldLayoutId id="2147484050" r:id="rId5"/>
    <p:sldLayoutId id="2147484051" r:id="rId6"/>
    <p:sldLayoutId id="2147484052" r:id="rId7"/>
    <p:sldLayoutId id="2147484053" r:id="rId8"/>
    <p:sldLayoutId id="2147484054" r:id="rId9"/>
    <p:sldLayoutId id="2147484055" r:id="rId10"/>
    <p:sldLayoutId id="2147484056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0BA62D4B-6029-4E0B-93B7-77C95DEB8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769" y="1864865"/>
            <a:ext cx="10830844" cy="2262781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tr-TR" sz="5000" b="1" dirty="0">
                <a:solidFill>
                  <a:srgbClr val="C00000"/>
                </a:solidFill>
              </a:rPr>
              <a:t>KÜRESEL SALGINDA PSİLOLOJİK SAĞLIĞI YÖNETMEK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="" xmlns:a16="http://schemas.microsoft.com/office/drawing/2014/main" id="{8AB113A1-3EBC-4FA1-B1CD-968B5DDF14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3062" y="4127644"/>
            <a:ext cx="8131550" cy="1126283"/>
          </a:xfrm>
        </p:spPr>
        <p:txBody>
          <a:bodyPr>
            <a:normAutofit/>
          </a:bodyPr>
          <a:lstStyle/>
          <a:p>
            <a:r>
              <a:rPr lang="tr-TR" dirty="0"/>
              <a:t>                                                                                            </a:t>
            </a:r>
            <a:r>
              <a:rPr lang="tr-T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REHBERLİK SERVİSİ</a:t>
            </a:r>
          </a:p>
        </p:txBody>
      </p:sp>
    </p:spTree>
    <p:extLst>
      <p:ext uri="{BB962C8B-B14F-4D97-AF65-F5344CB8AC3E}">
        <p14:creationId xmlns:p14="http://schemas.microsoft.com/office/powerpoint/2010/main" val="396315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501C0CB6-605B-4F28-ACF3-6559A030A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727" y="314960"/>
            <a:ext cx="10515600" cy="1325562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>
                <a:solidFill>
                  <a:srgbClr val="00B0F0"/>
                </a:solidFill>
              </a:rPr>
              <a:t>EĞİTİMİN SADECE OKULDA YAPILMADIĞINI FARKINA VARIN VE KABULLENİN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7FAEAF4C-69A2-4A1D-856B-7549C0304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B0F0"/>
                </a:solidFill>
              </a:rPr>
              <a:t>NELER YAPABİLİRSİNİZ: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B0F0"/>
                </a:solidFill>
              </a:rPr>
              <a:t>ON LİNE KÜTÜPHANE GEZİLERİ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B0F0"/>
                </a:solidFill>
              </a:rPr>
              <a:t>ON LİNE ŞEHİR GEZİLERİ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B0F0"/>
                </a:solidFill>
              </a:rPr>
              <a:t>ON LİNE TÜBİTAK DERGİLERİ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B0F0"/>
                </a:solidFill>
              </a:rPr>
              <a:t>ERİŞİME AÇILAN PDF KİTAPLAR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B0F0"/>
                </a:solidFill>
              </a:rPr>
              <a:t>ON LİNE KURSLAR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00B0F0"/>
                </a:solidFill>
              </a:rPr>
              <a:t>ON </a:t>
            </a:r>
            <a:r>
              <a:rPr lang="tr-TR" dirty="0">
                <a:solidFill>
                  <a:srgbClr val="00B0F0"/>
                </a:solidFill>
              </a:rPr>
              <a:t>LİNE KURSLAR VE İLGİNİZİ ÇEKEN ALANLAR İLE İLGİLİ HOBİLER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3073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CC018CFC-0888-4C39-ABB6-74E11160A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9631" y="1589104"/>
            <a:ext cx="8424169" cy="4278296"/>
          </a:xfrm>
        </p:spPr>
        <p:txBody>
          <a:bodyPr>
            <a:normAutofit fontScale="77500" lnSpcReduction="20000"/>
          </a:bodyPr>
          <a:lstStyle/>
          <a:p>
            <a:r>
              <a:rPr lang="tr-TR" sz="2400" dirty="0">
                <a:solidFill>
                  <a:srgbClr val="0070C0"/>
                </a:solidFill>
              </a:rPr>
              <a:t>ÖNÜMÜZDE Kİ BAYRAMDA HEP BİRLİKTE NEŞE İÇİNDE BAYRAM GEÇİREBİLİNSİN DİYE,</a:t>
            </a:r>
          </a:p>
          <a:p>
            <a:r>
              <a:rPr lang="tr-TR" sz="2400" dirty="0">
                <a:solidFill>
                  <a:srgbClr val="0070C0"/>
                </a:solidFill>
              </a:rPr>
              <a:t>SİNEMA SALONLARINDA  BEKLEDİĞİNİZ FİLMİ İZLEYEBİLELİM DİYE,</a:t>
            </a:r>
          </a:p>
          <a:p>
            <a:r>
              <a:rPr lang="tr-TR" sz="2400" dirty="0">
                <a:solidFill>
                  <a:srgbClr val="0070C0"/>
                </a:solidFill>
              </a:rPr>
              <a:t>DIŞARI ÇIKARKEN TEDIRGİN OLMAYALIM DİYE,</a:t>
            </a:r>
          </a:p>
          <a:p>
            <a:r>
              <a:rPr lang="tr-TR" sz="2400" dirty="0">
                <a:solidFill>
                  <a:srgbClr val="0070C0"/>
                </a:solidFill>
              </a:rPr>
              <a:t>SEVDİKLERİMİZE SIKICA SARILABİLELİM DİYE,</a:t>
            </a:r>
          </a:p>
          <a:p>
            <a:r>
              <a:rPr lang="tr-TR" sz="2400" dirty="0">
                <a:solidFill>
                  <a:srgbClr val="0070C0"/>
                </a:solidFill>
              </a:rPr>
              <a:t>KÜTÜPHANELERDE DERS ÇALIŞABİLELİM DİYE,</a:t>
            </a:r>
          </a:p>
          <a:p>
            <a:r>
              <a:rPr lang="tr-TR" sz="2400" dirty="0">
                <a:solidFill>
                  <a:srgbClr val="0070C0"/>
                </a:solidFill>
              </a:rPr>
              <a:t>OKULUMUZDA EĞİTİMİMİZE VE ARKADAŞLARIMIZLA BİRLİKTE OLABİLELİM DİYE,</a:t>
            </a:r>
          </a:p>
          <a:p>
            <a:r>
              <a:rPr lang="tr-TR" sz="2400" dirty="0">
                <a:solidFill>
                  <a:srgbClr val="0070C0"/>
                </a:solidFill>
              </a:rPr>
              <a:t>BU YAZ AİLECE TATİLE ÇIKABİLELİM DİYE,</a:t>
            </a:r>
          </a:p>
          <a:p>
            <a:r>
              <a:rPr lang="tr-TR" sz="2400" dirty="0">
                <a:solidFill>
                  <a:srgbClr val="0070C0"/>
                </a:solidFill>
              </a:rPr>
              <a:t>SEVDİKLERİMLE SAĞLIKLI GÜNLERDE BULUŞABİLELİM DIYE,</a:t>
            </a:r>
          </a:p>
          <a:p>
            <a:r>
              <a:rPr lang="tr-TR" sz="2400" dirty="0">
                <a:solidFill>
                  <a:srgbClr val="0070C0"/>
                </a:solidFill>
              </a:rPr>
              <a:t>HAYALLERİMİZE ULAŞABİLELİM DİYE,</a:t>
            </a:r>
          </a:p>
          <a:p>
            <a:r>
              <a:rPr lang="tr-TR" sz="2400" dirty="0">
                <a:solidFill>
                  <a:srgbClr val="0070C0"/>
                </a:solidFill>
              </a:rPr>
              <a:t>HEDEFLERİMİZE ULAŞABİLELİM DİYE,</a:t>
            </a:r>
          </a:p>
          <a:p>
            <a:r>
              <a:rPr lang="tr-TR" sz="2400" dirty="0">
                <a:solidFill>
                  <a:srgbClr val="0070C0"/>
                </a:solidFill>
              </a:rPr>
              <a:t>YAŞAMIN BÜTÜN BİZE SUNDUKLARINI DENEYİMLEYEBİLELİM DİYE,     </a:t>
            </a:r>
          </a:p>
          <a:p>
            <a:endParaRPr lang="tr-TR" sz="2000" dirty="0"/>
          </a:p>
        </p:txBody>
      </p:sp>
      <p:sp>
        <p:nvSpPr>
          <p:cNvPr id="4" name="Metin Yer Tutucusu 3">
            <a:extLst>
              <a:ext uri="{FF2B5EF4-FFF2-40B4-BE49-F238E27FC236}">
                <a16:creationId xmlns="" xmlns:a16="http://schemas.microsoft.com/office/drawing/2014/main" id="{4B896D4E-F6CD-4422-BFAE-52A4506ED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1248" y="1313894"/>
            <a:ext cx="1600111" cy="4021585"/>
          </a:xfrm>
        </p:spPr>
        <p:txBody>
          <a:bodyPr vert="vert270">
            <a:normAutofit/>
          </a:bodyPr>
          <a:lstStyle/>
          <a:p>
            <a:pPr algn="ctr"/>
            <a:r>
              <a:rPr lang="tr-TR" sz="6000" dirty="0">
                <a:solidFill>
                  <a:srgbClr val="00B0F0"/>
                </a:solidFill>
              </a:rPr>
              <a:t>EVİNDE KAL</a:t>
            </a:r>
          </a:p>
        </p:txBody>
      </p:sp>
    </p:spTree>
    <p:extLst>
      <p:ext uri="{BB962C8B-B14F-4D97-AF65-F5344CB8AC3E}">
        <p14:creationId xmlns:p14="http://schemas.microsoft.com/office/powerpoint/2010/main" val="1014003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F5825593-E1B4-4A91-9FA5-AE13F2316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025" y="904875"/>
            <a:ext cx="10772775" cy="49625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3600" dirty="0"/>
          </a:p>
          <a:p>
            <a:r>
              <a:rPr lang="tr-TR" sz="3600" dirty="0">
                <a:solidFill>
                  <a:srgbClr val="00B0F0"/>
                </a:solidFill>
              </a:rPr>
              <a:t>ŞİMDİ EVİNDE KAL,DIŞARI ÇIKMA. </a:t>
            </a:r>
          </a:p>
          <a:p>
            <a:r>
              <a:rPr lang="tr-TR" sz="3600" dirty="0">
                <a:solidFill>
                  <a:srgbClr val="00B0F0"/>
                </a:solidFill>
              </a:rPr>
              <a:t>YAŞAM SEVDİKLERİNLE BİRLİKTE EVİMİZE SIĞAR.</a:t>
            </a:r>
          </a:p>
          <a:p>
            <a:r>
              <a:rPr lang="tr-TR" sz="3600" dirty="0">
                <a:solidFill>
                  <a:srgbClr val="00B0F0"/>
                </a:solidFill>
              </a:rPr>
              <a:t>SEVDİKLERİNİZ YAKININIZDA OLMASADA SEVİLDİNİZİ HİSSEDİN.</a:t>
            </a:r>
          </a:p>
          <a:p>
            <a:r>
              <a:rPr lang="tr-TR" sz="3600" dirty="0">
                <a:solidFill>
                  <a:srgbClr val="00B0F0"/>
                </a:solidFill>
              </a:rPr>
              <a:t>BİZ SİZE ÇOK YAKINIZ UNUTMAYIN</a:t>
            </a:r>
            <a:r>
              <a:rPr lang="tr-TR" sz="3600" dirty="0"/>
              <a:t>.</a:t>
            </a:r>
          </a:p>
          <a:p>
            <a:pPr marL="0" indent="0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86464191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5">
            <a:extLst>
              <a:ext uri="{FF2B5EF4-FFF2-40B4-BE49-F238E27FC236}">
                <a16:creationId xmlns="" xmlns:a16="http://schemas.microsoft.com/office/drawing/2014/main" id="{467505E8-E147-454F-B62C-8CA7B3DB5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6000" dirty="0">
                <a:solidFill>
                  <a:srgbClr val="00B0F0"/>
                </a:solidFill>
              </a:rPr>
              <a:t>CORANA VİRÜS COVİD 19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EC8BD269-05B0-4922-BAC1-DED96D8C39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83727" y="2006354"/>
            <a:ext cx="3533314" cy="4181722"/>
          </a:xfrm>
        </p:spPr>
        <p:txBody>
          <a:bodyPr>
            <a:normAutofit/>
          </a:bodyPr>
          <a:lstStyle/>
          <a:p>
            <a:r>
              <a:rPr lang="tr-TR" sz="3600" dirty="0">
                <a:solidFill>
                  <a:srgbClr val="0070C0"/>
                </a:solidFill>
              </a:rPr>
              <a:t>PANİK OLMA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="" xmlns:a16="http://schemas.microsoft.com/office/drawing/2014/main" id="{5498C445-CC6E-4FFB-976E-7491807401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083727" y="2676279"/>
            <a:ext cx="3630970" cy="1221018"/>
          </a:xfrm>
        </p:spPr>
        <p:txBody>
          <a:bodyPr>
            <a:normAutofit/>
          </a:bodyPr>
          <a:lstStyle/>
          <a:p>
            <a:r>
              <a:rPr lang="tr-TR" sz="4000" dirty="0">
                <a:solidFill>
                  <a:srgbClr val="00B0F0"/>
                </a:solidFill>
              </a:rPr>
              <a:t>HAZIR OL</a:t>
            </a:r>
          </a:p>
        </p:txBody>
      </p:sp>
    </p:spTree>
    <p:extLst>
      <p:ext uri="{BB962C8B-B14F-4D97-AF65-F5344CB8AC3E}">
        <p14:creationId xmlns:p14="http://schemas.microsoft.com/office/powerpoint/2010/main" val="1596854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E047570C-AAD6-48BE-AAC9-ABE32536C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7475" y="994299"/>
            <a:ext cx="8939813" cy="49537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dirty="0">
              <a:solidFill>
                <a:srgbClr val="00B0F0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tr-TR" dirty="0">
              <a:solidFill>
                <a:srgbClr val="00B0F0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00B0F0"/>
                </a:solidFill>
              </a:rPr>
              <a:t>KORKU- KAYGI : Virüsün size bulaşacağından veya sevdiklerimizi kaybedeceğimizden endişe duyabilirsiniz.</a:t>
            </a:r>
          </a:p>
          <a:p>
            <a:pPr marL="0" indent="0" algn="just">
              <a:buNone/>
            </a:pPr>
            <a:endParaRPr lang="tr-TR" sz="2400" dirty="0">
              <a:solidFill>
                <a:srgbClr val="00B0F0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00B0F0"/>
                </a:solidFill>
              </a:rPr>
              <a:t>DEPRESYON: Evde kalma sürecimizde zaman, yaşadıklarımız yüz yüze iletişim kanallarını en aza indirilmesi, sosyal hayattan izole yaşam sürülmesi nedeniyle can sıkıntısı hissedebilir ve umutsuzluk duygularına kapılabilirsiniz,</a:t>
            </a:r>
            <a:endParaRPr lang="tr-TR" sz="2400" dirty="0"/>
          </a:p>
        </p:txBody>
      </p:sp>
      <p:sp>
        <p:nvSpPr>
          <p:cNvPr id="4" name="Metin Yer Tutucusu 3">
            <a:extLst>
              <a:ext uri="{FF2B5EF4-FFF2-40B4-BE49-F238E27FC236}">
                <a16:creationId xmlns="" xmlns:a16="http://schemas.microsoft.com/office/drawing/2014/main" id="{5F3A8EDE-E17C-4A76-B2FA-3C9A0DE7C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 rot="5400000">
            <a:off x="5923122" y="-2333682"/>
            <a:ext cx="1136329" cy="7743825"/>
          </a:xfrm>
        </p:spPr>
        <p:txBody>
          <a:bodyPr vert="vert270">
            <a:normAutofit/>
          </a:bodyPr>
          <a:lstStyle/>
          <a:p>
            <a:pPr algn="ctr"/>
            <a:r>
              <a:rPr lang="tr-TR" sz="4800" dirty="0">
                <a:solidFill>
                  <a:srgbClr val="00B0F0"/>
                </a:solidFill>
              </a:rPr>
              <a:t>NELER HİSSEDEBİLİRSİNİZ</a:t>
            </a:r>
          </a:p>
        </p:txBody>
      </p:sp>
    </p:spTree>
    <p:extLst>
      <p:ext uri="{BB962C8B-B14F-4D97-AF65-F5344CB8AC3E}">
        <p14:creationId xmlns:p14="http://schemas.microsoft.com/office/powerpoint/2010/main" val="362827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>
            <a:extLst>
              <a:ext uri="{FF2B5EF4-FFF2-40B4-BE49-F238E27FC236}">
                <a16:creationId xmlns="" xmlns:a16="http://schemas.microsoft.com/office/drawing/2014/main" id="{E28EBB9E-7EC7-437A-9A49-51264FA5B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6354" y="1251752"/>
            <a:ext cx="9398762" cy="4163627"/>
          </a:xfrm>
        </p:spPr>
        <p:txBody>
          <a:bodyPr>
            <a:normAutofit/>
          </a:bodyPr>
          <a:lstStyle/>
          <a:p>
            <a:endParaRPr lang="tr-TR" sz="2400" dirty="0">
              <a:solidFill>
                <a:srgbClr val="00B0F0"/>
              </a:solidFill>
            </a:endParaRPr>
          </a:p>
          <a:p>
            <a:r>
              <a:rPr lang="tr-TR" sz="2400" dirty="0">
                <a:solidFill>
                  <a:srgbClr val="00B0F0"/>
                </a:solidFill>
              </a:rPr>
              <a:t>ÖFKE: İzole yaşam sürecinde özgürlük alanının kısıtlanması ve yeni gelişen durumlar, senin üzerinde  öfke duygusunu harekete geçirebilir.</a:t>
            </a:r>
          </a:p>
          <a:p>
            <a:r>
              <a:rPr lang="tr-TR" sz="2400" dirty="0">
                <a:solidFill>
                  <a:srgbClr val="00B0F0"/>
                </a:solidFill>
              </a:rPr>
              <a:t>Yaşadığımız duygular anormal duruma verdiğimiz normal duygular olup bunları düzenleme kapasitesine sahip olduğumuzu kendimize hatırlatalım,   </a:t>
            </a:r>
          </a:p>
        </p:txBody>
      </p:sp>
      <p:sp>
        <p:nvSpPr>
          <p:cNvPr id="7" name="Metin Yer Tutucusu 6">
            <a:extLst>
              <a:ext uri="{FF2B5EF4-FFF2-40B4-BE49-F238E27FC236}">
                <a16:creationId xmlns="" xmlns:a16="http://schemas.microsoft.com/office/drawing/2014/main" id="{289D91CE-2850-4DFB-A17A-6F7028A9BA6D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 rot="5400000" flipH="1">
            <a:off x="6894487" y="-2272021"/>
            <a:ext cx="827087" cy="6603029"/>
          </a:xfrm>
        </p:spPr>
        <p:txBody>
          <a:bodyPr vert="vert270">
            <a:normAutofit/>
          </a:bodyPr>
          <a:lstStyle/>
          <a:p>
            <a:pPr marL="0" indent="0">
              <a:buNone/>
            </a:pPr>
            <a:r>
              <a:rPr lang="tr-TR" sz="3600" dirty="0">
                <a:solidFill>
                  <a:srgbClr val="00B0F0"/>
                </a:solidFill>
              </a:rPr>
              <a:t> NELER HİSEDEBİLİRSİNİZ</a:t>
            </a:r>
          </a:p>
        </p:txBody>
      </p:sp>
    </p:spTree>
    <p:extLst>
      <p:ext uri="{BB962C8B-B14F-4D97-AF65-F5344CB8AC3E}">
        <p14:creationId xmlns:p14="http://schemas.microsoft.com/office/powerpoint/2010/main" val="3463650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AB568193-6E0A-4764-BA63-90F8FFECF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00B0F0"/>
                </a:solidFill>
              </a:rPr>
              <a:t>ÜZGÜN KAYGILI VE ÖFKELİ OLABİLİRSİN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B0F0"/>
                </a:solidFill>
              </a:rPr>
              <a:t>DÜNYANIN HER YERİNDE MİLYONLARCA İNSAN BENZER KAYGILARI VE DUYGULARI YAŞIYOR,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B0F0"/>
                </a:solidFill>
              </a:rPr>
              <a:t>YALNIZ DEĞİLSİN, BUNU KENDİMİZE HATIRLATALIM,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B0F0"/>
                </a:solidFill>
              </a:rPr>
              <a:t>KONTROLÜ ELE GEÇİR,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B0F0"/>
                </a:solidFill>
              </a:rPr>
              <a:t>SAĞLIKLI BİR YAŞAM TARZI  SÜRDÜRÜN,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B0F0"/>
                </a:solidFill>
              </a:rPr>
              <a:t>OLASI ÖNLEMLERİNİZİ AİLENİZLE BİRLİKTE , ORTAK KARARLARLA ALIN,</a:t>
            </a:r>
          </a:p>
        </p:txBody>
      </p:sp>
    </p:spTree>
    <p:extLst>
      <p:ext uri="{BB962C8B-B14F-4D97-AF65-F5344CB8AC3E}">
        <p14:creationId xmlns:p14="http://schemas.microsoft.com/office/powerpoint/2010/main" val="1380546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CE787F3D-C54D-499C-A4E2-878F4BEBB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875" y="389446"/>
            <a:ext cx="10515600" cy="1325562"/>
          </a:xfrm>
        </p:spPr>
        <p:txBody>
          <a:bodyPr>
            <a:normAutofit/>
          </a:bodyPr>
          <a:lstStyle/>
          <a:p>
            <a:pPr algn="ctr"/>
            <a:r>
              <a:rPr lang="tr-TR" sz="6600" b="1" dirty="0">
                <a:solidFill>
                  <a:srgbClr val="00B0F0"/>
                </a:solidFill>
              </a:rPr>
              <a:t>KONTROLÜ ELE GEÇİR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="" xmlns:a16="http://schemas.microsoft.com/office/drawing/2014/main" id="{CCF3E3B5-C0F6-4148-ABE7-79EB7020A9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6369" y="1969475"/>
            <a:ext cx="5220284" cy="579490"/>
          </a:xfrm>
        </p:spPr>
        <p:txBody>
          <a:bodyPr>
            <a:normAutofit lnSpcReduction="10000"/>
          </a:bodyPr>
          <a:lstStyle/>
          <a:p>
            <a:r>
              <a:rPr lang="tr-TR" sz="3600" dirty="0">
                <a:solidFill>
                  <a:srgbClr val="0070C0"/>
                </a:solidFill>
              </a:rPr>
              <a:t>KONTROL EDEMİYORUM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="" xmlns:a16="http://schemas.microsoft.com/office/drawing/2014/main" id="{C88F26F3-B7E7-419B-AFF1-06D5729818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50453" y="2507550"/>
            <a:ext cx="5156200" cy="3680525"/>
          </a:xfrm>
        </p:spPr>
        <p:txBody>
          <a:bodyPr/>
          <a:lstStyle/>
          <a:p>
            <a:pPr marL="0" indent="0">
              <a:buNone/>
            </a:pPr>
            <a:r>
              <a:rPr lang="tr-TR" dirty="0">
                <a:solidFill>
                  <a:srgbClr val="00B0F0"/>
                </a:solidFill>
              </a:rPr>
              <a:t>Ne olacak?..</a:t>
            </a:r>
          </a:p>
          <a:p>
            <a:pPr marL="0" indent="0">
              <a:buNone/>
            </a:pPr>
            <a:r>
              <a:rPr lang="tr-TR" dirty="0">
                <a:solidFill>
                  <a:srgbClr val="00B0F0"/>
                </a:solidFill>
              </a:rPr>
              <a:t>Bu bir felaket!..</a:t>
            </a:r>
          </a:p>
          <a:p>
            <a:pPr marL="0" indent="0">
              <a:buNone/>
            </a:pPr>
            <a:r>
              <a:rPr lang="tr-TR" dirty="0">
                <a:solidFill>
                  <a:srgbClr val="00B0F0"/>
                </a:solidFill>
              </a:rPr>
              <a:t>Hasta olacağım, bununla başa çıkamam!..</a:t>
            </a:r>
          </a:p>
          <a:p>
            <a:pPr marL="0" indent="0">
              <a:buNone/>
            </a:pPr>
            <a:r>
              <a:rPr lang="tr-TR" dirty="0">
                <a:solidFill>
                  <a:srgbClr val="00B0F0"/>
                </a:solidFill>
              </a:rPr>
              <a:t>Bu ne zaman düzelecek?.. </a:t>
            </a:r>
          </a:p>
        </p:txBody>
      </p:sp>
      <p:sp>
        <p:nvSpPr>
          <p:cNvPr id="6" name="Metin Yer Tutucusu 5">
            <a:extLst>
              <a:ext uri="{FF2B5EF4-FFF2-40B4-BE49-F238E27FC236}">
                <a16:creationId xmlns="" xmlns:a16="http://schemas.microsoft.com/office/drawing/2014/main" id="{8DA15B90-E188-466C-8E71-B6C3D12580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93259" y="1969475"/>
            <a:ext cx="4243525" cy="576262"/>
          </a:xfrm>
        </p:spPr>
        <p:txBody>
          <a:bodyPr>
            <a:normAutofit fontScale="92500" lnSpcReduction="10000"/>
          </a:bodyPr>
          <a:lstStyle/>
          <a:p>
            <a:r>
              <a:rPr lang="tr-TR" sz="3600" dirty="0">
                <a:solidFill>
                  <a:srgbClr val="0070C0"/>
                </a:solidFill>
              </a:rPr>
              <a:t>KONTROL</a:t>
            </a:r>
            <a:r>
              <a:rPr lang="tr-TR" sz="4000" dirty="0">
                <a:solidFill>
                  <a:srgbClr val="0070C0"/>
                </a:solidFill>
              </a:rPr>
              <a:t> BENDE </a:t>
            </a:r>
          </a:p>
        </p:txBody>
      </p:sp>
      <p:sp>
        <p:nvSpPr>
          <p:cNvPr id="7" name="İçerik Yer Tutucusu 6">
            <a:extLst>
              <a:ext uri="{FF2B5EF4-FFF2-40B4-BE49-F238E27FC236}">
                <a16:creationId xmlns="" xmlns:a16="http://schemas.microsoft.com/office/drawing/2014/main" id="{C56E3D44-5F9E-4597-8D0B-A48B9220EF8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>
                <a:solidFill>
                  <a:srgbClr val="00B0F0"/>
                </a:solidFill>
              </a:rPr>
              <a:t>Bu günler geçecek,</a:t>
            </a:r>
          </a:p>
          <a:p>
            <a:pPr marL="0" indent="0">
              <a:buNone/>
            </a:pPr>
            <a:r>
              <a:rPr lang="tr-TR" dirty="0">
                <a:solidFill>
                  <a:srgbClr val="00B0F0"/>
                </a:solidFill>
              </a:rPr>
              <a:t>Sosyal medyayı sınırlamalıyım,</a:t>
            </a:r>
          </a:p>
          <a:p>
            <a:pPr marL="0" indent="0">
              <a:buNone/>
            </a:pPr>
            <a:r>
              <a:rPr lang="tr-TR" dirty="0">
                <a:solidFill>
                  <a:srgbClr val="00B0F0"/>
                </a:solidFill>
              </a:rPr>
              <a:t>Kurallara uymalıyım,</a:t>
            </a:r>
          </a:p>
          <a:p>
            <a:pPr marL="0" indent="0">
              <a:buNone/>
            </a:pPr>
            <a:r>
              <a:rPr lang="tr-TR" dirty="0">
                <a:solidFill>
                  <a:srgbClr val="00B0F0"/>
                </a:solidFill>
              </a:rPr>
              <a:t>Konuyla ilgili bir iki defa haber izlemeliyim,</a:t>
            </a:r>
          </a:p>
          <a:p>
            <a:pPr marL="0" indent="0">
              <a:buNone/>
            </a:pPr>
            <a:r>
              <a:rPr lang="tr-TR" dirty="0">
                <a:solidFill>
                  <a:srgbClr val="00B0F0"/>
                </a:solidFill>
              </a:rPr>
              <a:t>Kendime plan hazırlayabilirim</a:t>
            </a:r>
            <a:r>
              <a:rPr lang="tr-TR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146270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0A46F010-D160-4609-8979-FFD8C1EA6C4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81B8C4F6-C3AC-4C94-8EC7-E4F7B7E9CDB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0B789310-9859-4942-98C8-3D2F12AAAE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3" name="Freeform 11">
              <a:extLst>
                <a:ext uri="{FF2B5EF4-FFF2-40B4-BE49-F238E27FC236}">
                  <a16:creationId xmlns="" xmlns:a16="http://schemas.microsoft.com/office/drawing/2014/main" id="{FE9E5460-2AA9-4786-B69C-23DBEF35680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="" xmlns:a16="http://schemas.microsoft.com/office/drawing/2014/main" id="{E344A2AF-3860-4427-B13E-98021C17ABF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="" xmlns:a16="http://schemas.microsoft.com/office/drawing/2014/main" id="{DDBDD44E-1DC0-48AB-8FEC-E098D919740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="" xmlns:a16="http://schemas.microsoft.com/office/drawing/2014/main" id="{3151FF3E-5E3F-4D82-A684-0003BACEA85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="" xmlns:a16="http://schemas.microsoft.com/office/drawing/2014/main" id="{C6CBF27E-7F0C-4489-95A7-82DE1C0460A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="" xmlns:a16="http://schemas.microsoft.com/office/drawing/2014/main" id="{233BE304-221E-425E-A484-4B2E5F405B8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="" xmlns:a16="http://schemas.microsoft.com/office/drawing/2014/main" id="{10D5734E-EAEA-4A08-86A9-39BD5563EC2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="" xmlns:a16="http://schemas.microsoft.com/office/drawing/2014/main" id="{4D47FE86-98D1-4E35-86E4-16E9A19A64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="" xmlns:a16="http://schemas.microsoft.com/office/drawing/2014/main" id="{F00661F9-B224-4DB1-8EFB-ABF9402BDEF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="" xmlns:a16="http://schemas.microsoft.com/office/drawing/2014/main" id="{679DCB4E-8D36-4B7A-AF0C-8399F113AE9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="" xmlns:a16="http://schemas.microsoft.com/office/drawing/2014/main" id="{4FAD51F6-D24C-4FD6-BEAE-41F0E5A8253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="" xmlns:a16="http://schemas.microsoft.com/office/drawing/2014/main" id="{87AC773F-6D31-458A-9DD7-76566C8A9CA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26" name="Group 25">
            <a:extLst>
              <a:ext uri="{FF2B5EF4-FFF2-40B4-BE49-F238E27FC236}">
                <a16:creationId xmlns="" xmlns:a16="http://schemas.microsoft.com/office/drawing/2014/main" id="{6F1CEC7A-E419-4950-AA57-B00546C29CA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27" name="Freeform 27">
              <a:extLst>
                <a:ext uri="{FF2B5EF4-FFF2-40B4-BE49-F238E27FC236}">
                  <a16:creationId xmlns="" xmlns:a16="http://schemas.microsoft.com/office/drawing/2014/main" id="{7AE7DCD1-5235-45E8-B229-15A3E3962E7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="" xmlns:a16="http://schemas.microsoft.com/office/drawing/2014/main" id="{C82E58C3-65A5-4079-BF94-E675AA410CD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="" xmlns:a16="http://schemas.microsoft.com/office/drawing/2014/main" id="{7AABE1FA-6DC8-4A47-AC5C-F05B9C111C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="" xmlns:a16="http://schemas.microsoft.com/office/drawing/2014/main" id="{17BB7298-8900-4C67-B800-BD241F0199B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="" xmlns:a16="http://schemas.microsoft.com/office/drawing/2014/main" id="{EE3442F8-53C2-490C-94EF-E423ECB957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="" xmlns:a16="http://schemas.microsoft.com/office/drawing/2014/main" id="{3DBEA916-8B10-493A-8CBF-9B5FA2A4A02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="" xmlns:a16="http://schemas.microsoft.com/office/drawing/2014/main" id="{248DB27B-F9EA-4F81-A746-7D57B768E0A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="" xmlns:a16="http://schemas.microsoft.com/office/drawing/2014/main" id="{998E5C90-2A81-4013-AE09-2023B4407C8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="" xmlns:a16="http://schemas.microsoft.com/office/drawing/2014/main" id="{86A8318B-7607-4519-8EEB-C7DD5096531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="" xmlns:a16="http://schemas.microsoft.com/office/drawing/2014/main" id="{5009FB1B-4865-45DB-8727-F012E3ACA55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="" xmlns:a16="http://schemas.microsoft.com/office/drawing/2014/main" id="{5B209B64-3A98-4B1A-857A-2368AFED67C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="" xmlns:a16="http://schemas.microsoft.com/office/drawing/2014/main" id="{EB3B5D03-7AE3-411C-A820-6844E7D0C61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0" name="Freeform 11">
            <a:extLst>
              <a:ext uri="{FF2B5EF4-FFF2-40B4-BE49-F238E27FC236}">
                <a16:creationId xmlns="" xmlns:a16="http://schemas.microsoft.com/office/drawing/2014/main" id="{91328346-8BAD-4616-B50B-5CFDA5648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F48A76C7-9832-43D5-9D34-B31ED1423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062" y="2133600"/>
            <a:ext cx="8131550" cy="3777622"/>
          </a:xfrm>
        </p:spPr>
        <p:txBody>
          <a:bodyPr>
            <a:normAutofit/>
          </a:bodyPr>
          <a:lstStyle/>
          <a:p>
            <a:r>
              <a:rPr lang="tr-TR"/>
              <a:t>KONTOL SENDE.</a:t>
            </a:r>
          </a:p>
          <a:p>
            <a:r>
              <a:rPr lang="tr-TR"/>
              <a:t>GÜVENİLİR KAYNAKLARDAN HABER ALIN.</a:t>
            </a:r>
          </a:p>
          <a:p>
            <a:r>
              <a:rPr lang="tr-TR"/>
              <a:t>VİRÜS İLE İLGİLİ HABERLERE ÇOK FAZLA MARUZ KALMAYIN.</a:t>
            </a:r>
          </a:p>
          <a:p>
            <a:r>
              <a:rPr lang="tr-TR"/>
              <a:t>SEVDİKLERİNİZLE SANAL OLARAK ETKİLEŞİMDE KALMAYI SÜRDÜRÜN.</a:t>
            </a:r>
          </a:p>
          <a:p>
            <a:r>
              <a:rPr lang="tr-TR"/>
              <a:t>YAŞAM ŞARTLAR DEĞİŞSE DE DEVAM ETMEKTE ,ÇÖZÜM ÜRETME KAPASTENİZE GÜVENİN VE BİRLİKTE OLMANIN KEYFİNİ ALIN.</a:t>
            </a:r>
          </a:p>
          <a:p>
            <a:r>
              <a:rPr lang="tr-TR"/>
              <a:t>EVDE SORUMLUKLARINIZI YERİNE GETİRİN.</a:t>
            </a:r>
          </a:p>
          <a:p>
            <a:r>
              <a:rPr lang="tr-TR"/>
              <a:t>BUGÜNE KADAR ZAMAN BULAMADIGINIZ VE MERAK ETTİĞİNİZ KONULARI ARAŞTIRIN.</a:t>
            </a:r>
          </a:p>
        </p:txBody>
      </p:sp>
    </p:spTree>
    <p:extLst>
      <p:ext uri="{BB962C8B-B14F-4D97-AF65-F5344CB8AC3E}">
        <p14:creationId xmlns:p14="http://schemas.microsoft.com/office/powerpoint/2010/main" val="896903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1FABCCF2-0167-4349-B978-A191F1778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6567" y="834502"/>
            <a:ext cx="8637233" cy="5175681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rgbClr val="00B0F0"/>
                </a:solidFill>
              </a:rPr>
              <a:t>KİTAP </a:t>
            </a:r>
            <a:r>
              <a:rPr lang="tr-TR" dirty="0" smtClean="0">
                <a:solidFill>
                  <a:srgbClr val="00B0F0"/>
                </a:solidFill>
              </a:rPr>
              <a:t>OKUYUN.</a:t>
            </a:r>
            <a:endParaRPr lang="tr-TR" dirty="0">
              <a:solidFill>
                <a:srgbClr val="00B0F0"/>
              </a:solidFill>
            </a:endParaRPr>
          </a:p>
          <a:p>
            <a:r>
              <a:rPr lang="tr-TR" dirty="0">
                <a:solidFill>
                  <a:srgbClr val="00B0F0"/>
                </a:solidFill>
              </a:rPr>
              <a:t>SOSYAL MEDYA ÜZERİNDEN SEVDİKLERİNİZLE BAĞLANTI KURUN.</a:t>
            </a:r>
          </a:p>
          <a:p>
            <a:r>
              <a:rPr lang="tr-TR" dirty="0">
                <a:solidFill>
                  <a:srgbClr val="00B0F0"/>
                </a:solidFill>
              </a:rPr>
              <a:t>EV İÇİNDE GEÇİRDİĞİNİZ ZAMANI YÖNETMEYİ UNUTMAYIN.</a:t>
            </a:r>
          </a:p>
          <a:p>
            <a:r>
              <a:rPr lang="tr-TR" dirty="0">
                <a:solidFill>
                  <a:srgbClr val="00B0F0"/>
                </a:solidFill>
              </a:rPr>
              <a:t>İNTERNETİ VERİMLİ KULLANALIM.</a:t>
            </a:r>
          </a:p>
          <a:p>
            <a:r>
              <a:rPr lang="tr-TR" dirty="0">
                <a:solidFill>
                  <a:srgbClr val="00B0F0"/>
                </a:solidFill>
              </a:rPr>
              <a:t>İNTERNETİN BİZE SUNDUĞU İMKANLARI DEĞERLENDİRELİM.</a:t>
            </a:r>
          </a:p>
          <a:p>
            <a:r>
              <a:rPr lang="tr-TR" dirty="0">
                <a:solidFill>
                  <a:srgbClr val="00B0F0"/>
                </a:solidFill>
              </a:rPr>
              <a:t>EBA VE TELEVİZYONDAN DERSLERİMİZİ TAKİP EDELİM,BU KONUDA ÖĞRETMENLERİMİZDEN DESTEK ALABİLİRSINIZ.  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="" xmlns:a16="http://schemas.microsoft.com/office/drawing/2014/main" id="{7DC6C060-CA6B-4CB7-9A14-8B4F177273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870012"/>
            <a:ext cx="1487749" cy="5245963"/>
          </a:xfrm>
        </p:spPr>
        <p:txBody>
          <a:bodyPr vert="vert270">
            <a:normAutofit/>
          </a:bodyPr>
          <a:lstStyle/>
          <a:p>
            <a:pPr algn="ctr"/>
            <a:r>
              <a:rPr lang="tr-TR" sz="4000" dirty="0">
                <a:solidFill>
                  <a:srgbClr val="00B0F0"/>
                </a:solidFill>
              </a:rPr>
              <a:t>BU SÜREÇTE NELER YAPALIM</a:t>
            </a:r>
          </a:p>
        </p:txBody>
      </p:sp>
    </p:spTree>
    <p:extLst>
      <p:ext uri="{BB962C8B-B14F-4D97-AF65-F5344CB8AC3E}">
        <p14:creationId xmlns:p14="http://schemas.microsoft.com/office/powerpoint/2010/main" val="2407275550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="" xmlns:a16="http://schemas.microsoft.com/office/drawing/2014/main" id="{7607C404-3D0D-4D6E-BEEA-2B64BC709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00B0F0"/>
                </a:solidFill>
              </a:rPr>
              <a:t>UZAKTAN EĞİTİMİN OLANAKLARINI DENEYİMLİYORUZ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="" xmlns:a16="http://schemas.microsoft.com/office/drawing/2014/main" id="{D908EB4A-3C6B-4E34-B0C7-36AD898B3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>
                <a:solidFill>
                  <a:srgbClr val="0070C0"/>
                </a:solidFill>
              </a:rPr>
              <a:t>Yeni Eğitim Ortamlarını Deneyimliyoruz.</a:t>
            </a:r>
          </a:p>
          <a:p>
            <a:r>
              <a:rPr lang="tr-TR" sz="3600" dirty="0">
                <a:solidFill>
                  <a:srgbClr val="0070C0"/>
                </a:solidFill>
              </a:rPr>
              <a:t>Eğitimin Sadece Okulda Yapılmadığını,</a:t>
            </a:r>
          </a:p>
          <a:p>
            <a:r>
              <a:rPr lang="tr-TR" sz="3600" dirty="0">
                <a:solidFill>
                  <a:srgbClr val="0070C0"/>
                </a:solidFill>
              </a:rPr>
              <a:t>Gençlerin Bu Alanda Becerilerinin Yüksek Olması Bu Süreçte Sizlerin Uyumunuzu sağlayacaktır.</a:t>
            </a:r>
          </a:p>
          <a:p>
            <a:r>
              <a:rPr lang="tr-TR" sz="3600" dirty="0">
                <a:solidFill>
                  <a:srgbClr val="0070C0"/>
                </a:solidFill>
              </a:rPr>
              <a:t>Bu durumla baş  edebilecek gücünüze güvenin.</a:t>
            </a:r>
          </a:p>
          <a:p>
            <a:r>
              <a:rPr lang="tr-TR" sz="3600" dirty="0">
                <a:solidFill>
                  <a:srgbClr val="0070C0"/>
                </a:solidFill>
              </a:rPr>
              <a:t>Size sunulan imkanları lütfen kullanın.</a:t>
            </a:r>
          </a:p>
        </p:txBody>
      </p:sp>
    </p:spTree>
    <p:extLst>
      <p:ext uri="{BB962C8B-B14F-4D97-AF65-F5344CB8AC3E}">
        <p14:creationId xmlns:p14="http://schemas.microsoft.com/office/powerpoint/2010/main" val="277284611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462</Words>
  <Application>Microsoft Office PowerPoint</Application>
  <PresentationFormat>Geniş ekran</PresentationFormat>
  <Paragraphs>78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Wingdings 2</vt:lpstr>
      <vt:lpstr>HDOfficeLightV0</vt:lpstr>
      <vt:lpstr>Geçmişe bakış</vt:lpstr>
      <vt:lpstr>KÜRESEL SALGINDA PSİLOLOJİK SAĞLIĞI YÖNETMEK</vt:lpstr>
      <vt:lpstr>CORANA VİRÜS COVİD 19</vt:lpstr>
      <vt:lpstr>PowerPoint Sunusu</vt:lpstr>
      <vt:lpstr>PowerPoint Sunusu</vt:lpstr>
      <vt:lpstr>PowerPoint Sunusu</vt:lpstr>
      <vt:lpstr>KONTROLÜ ELE GEÇİR</vt:lpstr>
      <vt:lpstr>PowerPoint Sunusu</vt:lpstr>
      <vt:lpstr>PowerPoint Sunusu</vt:lpstr>
      <vt:lpstr>UZAKTAN EĞİTİMİN OLANAKLARINI DENEYİMLİYORUZ</vt:lpstr>
      <vt:lpstr>EĞİTİMİN SADECE OKULDA YAPILMADIĞINI FARKINA VARIN VE KABULLENİN 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KÜRESEL SALGINDA PSİLOLOJİK SAĞLIĞI YÖNETMEK</dc:title>
  <dc:creator>MEHMET</dc:creator>
  <cp:lastModifiedBy>MEHMET</cp:lastModifiedBy>
  <cp:revision>9</cp:revision>
  <dcterms:created xsi:type="dcterms:W3CDTF">2020-03-29T10:53:05Z</dcterms:created>
  <dcterms:modified xsi:type="dcterms:W3CDTF">2020-04-07T13:23:42Z</dcterms:modified>
</cp:coreProperties>
</file>